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  <p:sldMasterId id="2147483648" r:id="rId2"/>
  </p:sldMasterIdLst>
  <p:notesMasterIdLst>
    <p:notesMasterId r:id="rId13"/>
  </p:notesMasterIdLst>
  <p:handoutMasterIdLst>
    <p:handoutMasterId r:id="rId14"/>
  </p:handoutMasterIdLst>
  <p:sldIdLst>
    <p:sldId id="295" r:id="rId3"/>
    <p:sldId id="311" r:id="rId4"/>
    <p:sldId id="312" r:id="rId5"/>
    <p:sldId id="314" r:id="rId6"/>
    <p:sldId id="319" r:id="rId7"/>
    <p:sldId id="321" r:id="rId8"/>
    <p:sldId id="325" r:id="rId9"/>
    <p:sldId id="326" r:id="rId10"/>
    <p:sldId id="322" r:id="rId11"/>
    <p:sldId id="324" r:id="rId12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Gotham" pitchFamily="2" charset="0"/>
      <p:regular r:id="rId17"/>
      <p:bold r:id="rId18"/>
      <p:italic r:id="rId19"/>
      <p:boldItalic r:id="rId20"/>
    </p:embeddedFont>
    <p:embeddedFont>
      <p:font typeface="Noto Sans Mono CJK KR" panose="020B0500000000000000" pitchFamily="34" charset="-128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298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pos="59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234B"/>
    <a:srgbClr val="EE234B"/>
    <a:srgbClr val="262626"/>
    <a:srgbClr val="ED2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57" autoAdjust="0"/>
    <p:restoredTop sz="96192" autoAdjust="0"/>
  </p:normalViewPr>
  <p:slideViewPr>
    <p:cSldViewPr showGuides="1">
      <p:cViewPr varScale="1">
        <p:scale>
          <a:sx n="140" d="100"/>
          <a:sy n="140" d="100"/>
        </p:scale>
        <p:origin x="224" y="632"/>
      </p:cViewPr>
      <p:guideLst>
        <p:guide orient="horz" pos="2160"/>
        <p:guide pos="2298"/>
        <p:guide orient="horz" pos="2260"/>
        <p:guide pos="592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F4AD089-577C-4C69-8D5A-29C76AE367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6E4D3B9-8FEB-431B-A3BB-5CAA1481B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878-AFCD-49E6-A91A-D3D82D9E9D55}" type="datetimeFigureOut">
              <a:rPr lang="ko-KR" altLang="en-US" smtClean="0"/>
              <a:t>2019. 10. 5.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8391E2-C64A-4FAB-96D7-01B26291B9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A0A64F2-15AF-4AA2-A7AC-AF87739FAD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404A71-294D-49CE-A0A2-08132B44A6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493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417EB-76F7-4DE7-93AA-C880C553CE34}" type="datetimeFigureOut">
              <a:rPr lang="ko-KR" altLang="en-US" smtClean="0"/>
              <a:t>2019. 10. 5.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A6B79-CA84-4470-8AA2-12D2AB24A3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5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5281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89221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/>
              <a:t>클립명이 한 줄일 경우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33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한 줄 클립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71D965-21D0-4892-842C-044DD41B9587}"/>
              </a:ext>
            </a:extLst>
          </p:cNvPr>
          <p:cNvSpPr txBox="1"/>
          <p:nvPr userDrawn="1"/>
        </p:nvSpPr>
        <p:spPr>
          <a:xfrm>
            <a:off x="495856" y="1800062"/>
            <a:ext cx="1497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rPr>
              <a:t>Chapter</a:t>
            </a:r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Gotham" panose="02000604030000020004" pitchFamily="50" charset="0"/>
              </a:rPr>
              <a:t>.</a:t>
            </a:r>
            <a:endParaRPr lang="ko-KR" altLang="en-US" sz="24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5727188-3061-41B4-B310-9C2227E90D3B}"/>
              </a:ext>
            </a:extLst>
          </p:cNvPr>
          <p:cNvCxnSpPr>
            <a:cxnSpLocks/>
          </p:cNvCxnSpPr>
          <p:nvPr userDrawn="1"/>
        </p:nvCxnSpPr>
        <p:spPr>
          <a:xfrm>
            <a:off x="617990" y="2938906"/>
            <a:ext cx="0" cy="146164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A879DE61-C251-46DD-B101-E9333EFC4A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6849" y="1791171"/>
            <a:ext cx="896376" cy="574675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b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</a:defRPr>
            </a:lvl1pPr>
            <a:lvl2pPr marL="457200" indent="0">
              <a:buFontTx/>
              <a:buNone/>
              <a:defRPr lang="ko-KR" altLang="en-US" smtClean="0"/>
            </a:lvl2pPr>
            <a:lvl3pPr marL="914400" indent="0">
              <a:buFontTx/>
              <a:buNone/>
              <a:defRPr lang="ko-KR" altLang="en-US" smtClean="0"/>
            </a:lvl3pPr>
            <a:lvl4pPr marL="1371600" indent="0">
              <a:buFontTx/>
              <a:buNone/>
              <a:defRPr lang="ko-KR" altLang="en-US" smtClean="0"/>
            </a:lvl4pPr>
            <a:lvl5pPr marL="1828800" indent="0">
              <a:buFontTx/>
              <a:buNone/>
              <a:defRPr lang="ko-KR" altLang="en-US"/>
            </a:lvl5pPr>
          </a:lstStyle>
          <a:p>
            <a:pPr marL="0" lvl="0" indent="0">
              <a:buNone/>
            </a:pPr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AB0D710-48B4-46E6-9346-8D7DBFCE08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9400" y="2255407"/>
            <a:ext cx="8067675" cy="455377"/>
          </a:xfrm>
          <a:prstGeom prst="rect">
            <a:avLst/>
          </a:prstGeom>
        </p:spPr>
        <p:txBody>
          <a:bodyPr wrap="none"/>
          <a:lstStyle>
            <a:lvl1pPr marL="0" indent="0">
              <a:buFontTx/>
              <a:buNone/>
              <a:defRPr lang="ko-KR" altLang="en-US" dirty="0" smtClean="0">
                <a:solidFill>
                  <a:srgbClr val="EF234B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sz="1800" dirty="0" smtClean="0"/>
            </a:lvl2pPr>
            <a:lvl3pPr marL="914400" indent="0">
              <a:buFontTx/>
              <a:buNone/>
              <a:defRPr lang="ko-KR" altLang="en-US" sz="1800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dirty="0" err="1"/>
              <a:t>챕터명을</a:t>
            </a:r>
            <a:r>
              <a:rPr lang="ko-KR" altLang="en-US" dirty="0"/>
              <a:t> 적어주세요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E84CB14D-9C81-4C8D-B3C2-8C815361F3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063" y="2794486"/>
            <a:ext cx="8661510" cy="2053739"/>
          </a:xfrm>
          <a:prstGeom prst="rect">
            <a:avLst/>
          </a:prstGeom>
        </p:spPr>
        <p:txBody>
          <a:bodyPr/>
          <a:lstStyle>
            <a:lvl1pPr>
              <a:buFontTx/>
              <a:buNone/>
              <a:defRPr lang="ko-KR" altLang="en-US" sz="6000" dirty="0" smtClean="0">
                <a:solidFill>
                  <a:schemeClr val="bg1"/>
                </a:solidFill>
                <a:effectLst/>
                <a:latin typeface="Noto Sans CJK KR Bold" panose="020B0800000000000000" pitchFamily="34" charset="-127"/>
                <a:ea typeface="Noto Sans CJK KR Bold" panose="020B0800000000000000" pitchFamily="34" charset="-127"/>
                <a:cs typeface="+mj-cs"/>
              </a:defRPr>
            </a:lvl1pPr>
            <a:lvl2pPr marL="457200" indent="0">
              <a:buFontTx/>
              <a:buNone/>
              <a:defRPr lang="ko-KR" altLang="en-US" dirty="0" smtClean="0"/>
            </a:lvl2pPr>
            <a:lvl3pPr marL="914400" indent="0">
              <a:buFontTx/>
              <a:buNone/>
              <a:defRPr lang="ko-KR" altLang="en-US" dirty="0" smtClean="0"/>
            </a:lvl3pPr>
            <a:lvl4pPr marL="1371600" indent="0">
              <a:buFontTx/>
              <a:buNone/>
              <a:defRPr lang="ko-KR" altLang="en-US" dirty="0" smtClean="0"/>
            </a:lvl4pPr>
            <a:lvl5pPr marL="1828800" indent="0">
              <a:buFontTx/>
              <a:buNone/>
              <a:defRPr lang="ko-KR" altLang="en-US" dirty="0"/>
            </a:lvl5pPr>
          </a:lstStyle>
          <a:p>
            <a:pPr marL="0" lvl="0" indent="0">
              <a:buNone/>
            </a:pPr>
            <a:r>
              <a:rPr lang="ko-KR" altLang="en-US" dirty="0"/>
              <a:t>클립명이 두 줄일 경우 이 슬라이드를 이용해주세요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4455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 구분이 필요할 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0">
            <a:extLst>
              <a:ext uri="{FF2B5EF4-FFF2-40B4-BE49-F238E27FC236}">
                <a16:creationId xmlns:a16="http://schemas.microsoft.com/office/drawing/2014/main" id="{EF564003-98FF-47E8-BF21-0681B28D2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867" y="2862057"/>
            <a:ext cx="10930266" cy="1201773"/>
          </a:xfrm>
          <a:prstGeom prst="rect">
            <a:avLst/>
          </a:prstGeom>
        </p:spPr>
        <p:txBody>
          <a:bodyPr/>
          <a:lstStyle>
            <a:lvl1pPr algn="ctr">
              <a:defRPr sz="36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챕터</a:t>
            </a:r>
            <a:r>
              <a:rPr lang="en-US" altLang="ko-KR"/>
              <a:t>(</a:t>
            </a:r>
            <a:r>
              <a:rPr lang="ko-KR" altLang="en-US"/>
              <a:t>클립 제목</a:t>
            </a:r>
            <a:r>
              <a:rPr lang="en-US" altLang="ko-KR"/>
              <a:t>)</a:t>
            </a:r>
            <a:r>
              <a:rPr lang="ko-KR" altLang="en-US"/>
              <a:t>명을 적어주세요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0E3EA-3EC6-4209-956D-24BE6D694471}"/>
              </a:ext>
            </a:extLst>
          </p:cNvPr>
          <p:cNvSpPr txBox="1"/>
          <p:nvPr userDrawn="1"/>
        </p:nvSpPr>
        <p:spPr>
          <a:xfrm>
            <a:off x="5388755" y="2321199"/>
            <a:ext cx="1057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6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6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1982FEE-BEF4-462E-9D1E-F6A7A5CB06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0" y="2333088"/>
            <a:ext cx="620014" cy="28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80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073A345-7139-4242-AAE3-E828CAD4792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00153" y="2659753"/>
            <a:ext cx="0" cy="1952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7473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66DA56-C927-4870-A08B-A4E27CB636C4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4" name="텍스트 개체 틀 15">
            <a:extLst>
              <a:ext uri="{FF2B5EF4-FFF2-40B4-BE49-F238E27FC236}">
                <a16:creationId xmlns:a16="http://schemas.microsoft.com/office/drawing/2014/main" id="{E833FE27-D81B-4BD3-838C-88B7BEC0B5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6CD7445-9D88-43FB-A201-8A51AC3005B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1952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613B8B-683C-4498-8B71-325E011C51A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두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747201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br>
              <a:rPr lang="en-US" altLang="ko-KR"/>
            </a:br>
            <a:r>
              <a:rPr lang="ko-KR" altLang="en-US"/>
              <a:t>슬라이드 핵심 내용이 두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8FABE3-381D-4D33-92D4-6730414AF52B}"/>
              </a:ext>
            </a:extLst>
          </p:cNvPr>
          <p:cNvCxnSpPr>
            <a:cxnSpLocks/>
          </p:cNvCxnSpPr>
          <p:nvPr userDrawn="1"/>
        </p:nvCxnSpPr>
        <p:spPr>
          <a:xfrm>
            <a:off x="223228" y="433388"/>
            <a:ext cx="0" cy="5095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FEADF3-9FC1-4591-881B-0202C29DA1EB}"/>
              </a:ext>
            </a:extLst>
          </p:cNvPr>
          <p:cNvSpPr txBox="1"/>
          <p:nvPr userDrawn="1"/>
        </p:nvSpPr>
        <p:spPr>
          <a:xfrm>
            <a:off x="103601" y="98583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Chapter</a:t>
            </a:r>
            <a:r>
              <a:rPr lang="en-US" altLang="ko-KR" sz="1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Gotham" panose="02000604030000020004" pitchFamily="50" charset="0"/>
              </a:rPr>
              <a:t>.</a:t>
            </a:r>
            <a:endParaRPr lang="ko-KR" altLang="en-US" sz="1000" b="1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Gotham" panose="02000604030000020004" pitchFamily="50" charset="0"/>
            </a:endParaRPr>
          </a:p>
        </p:txBody>
      </p:sp>
      <p:sp>
        <p:nvSpPr>
          <p:cNvPr id="12" name="텍스트 개체 틀 15">
            <a:extLst>
              <a:ext uri="{FF2B5EF4-FFF2-40B4-BE49-F238E27FC236}">
                <a16:creationId xmlns:a16="http://schemas.microsoft.com/office/drawing/2014/main" id="{5109B78E-4EB3-4BA4-A001-983E3344F50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2259" y="110625"/>
            <a:ext cx="386922" cy="2221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ko-KR" altLang="en-US" sz="1050" b="1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Gotham" panose="02000604030000020004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altLang="ko-KR"/>
              <a:t>00</a:t>
            </a:r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AC45E3-D3DA-4BCD-A59C-BF8E0CA51FB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559" y="110568"/>
            <a:ext cx="2200592" cy="22225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0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F234B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pPr lvl="0"/>
            <a:r>
              <a:rPr lang="ko-KR" altLang="en-US"/>
              <a:t>챕터명을 적어주세요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20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3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노트북, 테이블, 사람, 실내이(가) 표시된 사진&#10;&#10;자동 생성된 설명">
            <a:extLst>
              <a:ext uri="{FF2B5EF4-FFF2-40B4-BE49-F238E27FC236}">
                <a16:creationId xmlns:a16="http://schemas.microsoft.com/office/drawing/2014/main" id="{A54F1990-7633-4555-8796-CBA40653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4" b="8148"/>
          <a:stretch/>
        </p:blipFill>
        <p:spPr>
          <a:xfrm>
            <a:off x="0" y="0"/>
            <a:ext cx="12193793" cy="689382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34A281F-6648-4886-AA3B-08E96B375C3D}"/>
              </a:ext>
            </a:extLst>
          </p:cNvPr>
          <p:cNvSpPr/>
          <p:nvPr userDrawn="1"/>
        </p:nvSpPr>
        <p:spPr>
          <a:xfrm>
            <a:off x="0" y="3814"/>
            <a:ext cx="12191999" cy="686174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F234B"/>
              </a:solidFill>
            </a:endParaRPr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FA78B4A-7FA3-4C1B-9507-1A702ED7BEA9}"/>
              </a:ext>
            </a:extLst>
          </p:cNvPr>
          <p:cNvSpPr/>
          <p:nvPr userDrawn="1"/>
        </p:nvSpPr>
        <p:spPr>
          <a:xfrm>
            <a:off x="7452599" y="-6886"/>
            <a:ext cx="4739400" cy="6893827"/>
          </a:xfrm>
          <a:custGeom>
            <a:avLst/>
            <a:gdLst>
              <a:gd name="connsiteX0" fmla="*/ 2198191 w 4739400"/>
              <a:gd name="connsiteY0" fmla="*/ 0 h 6869376"/>
              <a:gd name="connsiteX1" fmla="*/ 2203995 w 4739400"/>
              <a:gd name="connsiteY1" fmla="*/ 0 h 6869376"/>
              <a:gd name="connsiteX2" fmla="*/ 4739400 w 4739400"/>
              <a:gd name="connsiteY2" fmla="*/ 0 h 6869376"/>
              <a:gd name="connsiteX3" fmla="*/ 4739400 w 4739400"/>
              <a:gd name="connsiteY3" fmla="*/ 6869376 h 6869376"/>
              <a:gd name="connsiteX4" fmla="*/ 0 w 4739400"/>
              <a:gd name="connsiteY4" fmla="*/ 6869376 h 6869376"/>
              <a:gd name="connsiteX5" fmla="*/ 2198191 w 4739400"/>
              <a:gd name="connsiteY5" fmla="*/ 0 h 686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9400" h="6869376">
                <a:moveTo>
                  <a:pt x="2198191" y="0"/>
                </a:moveTo>
                <a:lnTo>
                  <a:pt x="2203995" y="0"/>
                </a:lnTo>
                <a:lnTo>
                  <a:pt x="4739400" y="0"/>
                </a:lnTo>
                <a:lnTo>
                  <a:pt x="4739400" y="6869376"/>
                </a:lnTo>
                <a:lnTo>
                  <a:pt x="0" y="6869376"/>
                </a:lnTo>
                <a:lnTo>
                  <a:pt x="2198191" y="0"/>
                </a:lnTo>
                <a:close/>
              </a:path>
            </a:pathLst>
          </a:cu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0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7F11ED42-90CA-498F-9B16-4509668F83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5081" y="287385"/>
            <a:ext cx="966704" cy="30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9FCD8E-1201-4255-815C-A8D2A179726F}"/>
              </a:ext>
            </a:extLst>
          </p:cNvPr>
          <p:cNvSpPr txBox="1"/>
          <p:nvPr userDrawn="1"/>
        </p:nvSpPr>
        <p:spPr>
          <a:xfrm>
            <a:off x="9756466" y="5194037"/>
            <a:ext cx="230710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FAST </a:t>
            </a:r>
            <a:r>
              <a:rPr lang="en-US" altLang="ko-KR" b="1" baseline="0" dirty="0">
                <a:solidFill>
                  <a:schemeClr val="bg1"/>
                </a:solidFill>
                <a:latin typeface="Gotham" pitchFamily="2" charset="0"/>
                <a:ea typeface="Noto Sans Mono CJK KR" panose="020B0500000000000000" pitchFamily="34" charset="-128"/>
              </a:rPr>
              <a:t>CAMPUS</a:t>
            </a:r>
          </a:p>
          <a:p>
            <a:pPr algn="r"/>
            <a:r>
              <a:rPr lang="en-US" altLang="ko-KR" b="1" dirty="0">
                <a:solidFill>
                  <a:schemeClr val="bg1"/>
                </a:solidFill>
                <a:latin typeface="Gotham" panose="02000604030000020004" pitchFamily="50" charset="0"/>
              </a:rPr>
              <a:t>ONLINE</a:t>
            </a:r>
          </a:p>
          <a:p>
            <a:pPr algn="r"/>
            <a:endParaRPr lang="en-US" altLang="ko-KR" sz="400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자바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올인원</a:t>
            </a:r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 패키지  </a:t>
            </a:r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endParaRPr lang="en-US" altLang="ko-KR" b="1" dirty="0">
              <a:solidFill>
                <a:schemeClr val="bg1"/>
              </a:solidFill>
              <a:latin typeface="Gotham" panose="02000604030000020004" pitchFamily="50" charset="0"/>
            </a:endParaRPr>
          </a:p>
          <a:p>
            <a:pPr algn="r"/>
            <a:r>
              <a:rPr lang="ko-KR" altLang="en-US" b="1" dirty="0">
                <a:solidFill>
                  <a:schemeClr val="bg1"/>
                </a:solidFill>
                <a:latin typeface="Gotham" panose="02000604030000020004" pitchFamily="50" charset="0"/>
              </a:rPr>
              <a:t>강사</a:t>
            </a:r>
            <a:r>
              <a:rPr lang="en-US" altLang="ko-KR" b="1" dirty="0">
                <a:solidFill>
                  <a:srgbClr val="EF234B"/>
                </a:solidFill>
                <a:latin typeface="Gotham" panose="02000604030000020004" pitchFamily="50" charset="0"/>
              </a:rPr>
              <a:t>. </a:t>
            </a:r>
            <a:r>
              <a:rPr lang="ko-KR" altLang="en-US" b="1" dirty="0" err="1">
                <a:solidFill>
                  <a:schemeClr val="bg1"/>
                </a:solidFill>
                <a:latin typeface="Gotham" panose="02000604030000020004" pitchFamily="50" charset="0"/>
              </a:rPr>
              <a:t>강현호</a:t>
            </a:r>
            <a:endParaRPr lang="ko-KR" altLang="en-US" b="1" dirty="0">
              <a:solidFill>
                <a:srgbClr val="EF234B"/>
              </a:solidFill>
              <a:latin typeface="Gotham" panose="02000604030000020004" pitchFamily="50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9177B6B-1A51-41A4-8E38-0348E9D3BE96}"/>
              </a:ext>
            </a:extLst>
          </p:cNvPr>
          <p:cNvCxnSpPr>
            <a:cxnSpLocks/>
          </p:cNvCxnSpPr>
          <p:nvPr userDrawn="1"/>
        </p:nvCxnSpPr>
        <p:spPr>
          <a:xfrm>
            <a:off x="11924165" y="5878262"/>
            <a:ext cx="0" cy="191476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A2456EDD-3E4D-418A-861C-5D496115E7CF}"/>
              </a:ext>
            </a:extLst>
          </p:cNvPr>
          <p:cNvSpPr/>
          <p:nvPr userDrawn="1"/>
        </p:nvSpPr>
        <p:spPr>
          <a:xfrm rot="10800000">
            <a:off x="7453810" y="-30"/>
            <a:ext cx="2333491" cy="6865592"/>
          </a:xfrm>
          <a:custGeom>
            <a:avLst/>
            <a:gdLst>
              <a:gd name="connsiteX0" fmla="*/ 136511 w 2333491"/>
              <a:gd name="connsiteY0" fmla="*/ 6865592 h 6865592"/>
              <a:gd name="connsiteX1" fmla="*/ 130707 w 2333491"/>
              <a:gd name="connsiteY1" fmla="*/ 6865592 h 6865592"/>
              <a:gd name="connsiteX2" fmla="*/ 0 w 2333491"/>
              <a:gd name="connsiteY2" fmla="*/ 6865592 h 6865592"/>
              <a:gd name="connsiteX3" fmla="*/ 2196980 w 2333491"/>
              <a:gd name="connsiteY3" fmla="*/ 0 h 6865592"/>
              <a:gd name="connsiteX4" fmla="*/ 2333491 w 2333491"/>
              <a:gd name="connsiteY4" fmla="*/ 0 h 6865592"/>
              <a:gd name="connsiteX5" fmla="*/ 136511 w 2333491"/>
              <a:gd name="connsiteY5" fmla="*/ 6865592 h 686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3491" h="6865592">
                <a:moveTo>
                  <a:pt x="136511" y="6865592"/>
                </a:moveTo>
                <a:lnTo>
                  <a:pt x="130707" y="6865592"/>
                </a:lnTo>
                <a:lnTo>
                  <a:pt x="0" y="6865592"/>
                </a:lnTo>
                <a:lnTo>
                  <a:pt x="2196980" y="0"/>
                </a:lnTo>
                <a:lnTo>
                  <a:pt x="2333491" y="0"/>
                </a:lnTo>
                <a:lnTo>
                  <a:pt x="136511" y="6865592"/>
                </a:lnTo>
                <a:close/>
              </a:path>
            </a:pathLst>
          </a:custGeom>
          <a:solidFill>
            <a:srgbClr val="EF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4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ASTCAMPUSì ëí ì´ë¯¸ì§ ê²ìê²°ê³¼">
            <a:extLst>
              <a:ext uri="{FF2B5EF4-FFF2-40B4-BE49-F238E27FC236}">
                <a16:creationId xmlns:a16="http://schemas.microsoft.com/office/drawing/2014/main" id="{FCBAF92C-8C26-46C2-B119-5D47772FF9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146" y="6322426"/>
            <a:ext cx="749715" cy="2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CA4BA3-EBBF-4D8E-B62F-AFCD0F349BFE}"/>
              </a:ext>
            </a:extLst>
          </p:cNvPr>
          <p:cNvSpPr txBox="1"/>
          <p:nvPr userDrawn="1"/>
        </p:nvSpPr>
        <p:spPr>
          <a:xfrm>
            <a:off x="117747" y="5999214"/>
            <a:ext cx="1143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FAST CAMPUS</a:t>
            </a:r>
          </a:p>
          <a:p>
            <a:r>
              <a:rPr lang="en-US" altLang="ko-KR" sz="1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Gotham" panose="02000604030000020004" pitchFamily="50" charset="0"/>
              </a:rPr>
              <a:t>ONLINE</a:t>
            </a:r>
          </a:p>
          <a:p>
            <a:endParaRPr lang="en-US" altLang="ko-KR" sz="500" dirty="0">
              <a:ln>
                <a:solidFill>
                  <a:schemeClr val="tx1">
                    <a:alpha val="0"/>
                  </a:schemeClr>
                </a:solidFill>
              </a:ln>
              <a:latin typeface="Gotham" panose="02000604030000020004" pitchFamily="50" charset="0"/>
            </a:endParaRPr>
          </a:p>
          <a:p>
            <a:r>
              <a:rPr lang="ko-KR" altLang="en-US" sz="110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강현호</a:t>
            </a:r>
            <a:r>
              <a:rPr lang="ko-KR" altLang="en-US" sz="11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강사</a:t>
            </a:r>
            <a:r>
              <a:rPr lang="en-US" altLang="ko-KR" sz="1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EE234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  <a:endParaRPr lang="ko-KR" altLang="en-US" sz="1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EE234B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424E9F-379A-44D1-AFBC-20AF7BAB4E1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841027" y="144050"/>
            <a:ext cx="231668" cy="178018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88BC7D9-3937-44EF-8827-DE6777AC8710}"/>
              </a:ext>
            </a:extLst>
          </p:cNvPr>
          <p:cNvSpPr/>
          <p:nvPr userDrawn="1"/>
        </p:nvSpPr>
        <p:spPr>
          <a:xfrm>
            <a:off x="0" y="6673174"/>
            <a:ext cx="12192000" cy="1848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18FA6F-F5EC-4D5C-A5A3-581777BB0CD2}"/>
              </a:ext>
            </a:extLst>
          </p:cNvPr>
          <p:cNvSpPr txBox="1"/>
          <p:nvPr userDrawn="1"/>
        </p:nvSpPr>
        <p:spPr>
          <a:xfrm>
            <a:off x="4702830" y="6657796"/>
            <a:ext cx="27863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Gotham" panose="02000604030000020004" pitchFamily="50" charset="0"/>
                <a:ea typeface="나눔바른고딕" pitchFamily="50" charset="-127"/>
              </a:rPr>
              <a:t>Copyright FASTCAMPUS Corp.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5390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0" r:id="rId2"/>
    <p:sldLayoutId id="2147483658" r:id="rId3"/>
    <p:sldLayoutId id="214748365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B5537D0-D4D2-4D27-86E5-EE65FC4260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32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9E4240D-575E-4327-A1B5-FAF184D482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Summary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2E8AE38-C655-4AE6-99EF-2E1B960E64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062" y="2794486"/>
            <a:ext cx="10081457" cy="892215"/>
          </a:xfrm>
        </p:spPr>
        <p:txBody>
          <a:bodyPr/>
          <a:lstStyle/>
          <a:p>
            <a:r>
              <a:rPr lang="en-US" altLang="ko-KR" dirty="0" err="1"/>
              <a:t>SpringBoot</a:t>
            </a:r>
            <a:r>
              <a:rPr lang="ko-KR" altLang="en-US" dirty="0"/>
              <a:t> </a:t>
            </a:r>
            <a:r>
              <a:rPr lang="en-US" altLang="ko-KR" dirty="0"/>
              <a:t>Project </a:t>
            </a:r>
            <a:r>
              <a:rPr lang="ko-KR" altLang="en-US" dirty="0" err="1"/>
              <a:t>학습정리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86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F2E670E-1228-B945-A788-B80E84B350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34" y="955551"/>
            <a:ext cx="2772355" cy="1962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90ACC-FEB5-204C-8DB7-82054A0D2E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3192389"/>
            <a:ext cx="4368800" cy="185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85C141-A139-624D-BAAC-21CBE43069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192389"/>
            <a:ext cx="3937000" cy="2070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E0D708-70EA-7A4B-9A6A-18E4BB4728F9}"/>
              </a:ext>
            </a:extLst>
          </p:cNvPr>
          <p:cNvSpPr txBox="1"/>
          <p:nvPr/>
        </p:nvSpPr>
        <p:spPr>
          <a:xfrm>
            <a:off x="2866659" y="2808022"/>
            <a:ext cx="7105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dirty="0">
                <a:latin typeface="+mj-ea"/>
                <a:ea typeface="+mj-ea"/>
              </a:rPr>
              <a:t>Enjoy </a:t>
            </a:r>
            <a:r>
              <a:rPr kumimoji="1" lang="en-US" altLang="ko-KR" sz="4400" dirty="0" err="1">
                <a:latin typeface="+mj-ea"/>
                <a:ea typeface="+mj-ea"/>
              </a:rPr>
              <a:t>Bootiful</a:t>
            </a:r>
            <a:r>
              <a:rPr kumimoji="1" lang="en-US" altLang="ko-KR" sz="4400" dirty="0">
                <a:latin typeface="+mj-ea"/>
                <a:ea typeface="+mj-ea"/>
              </a:rPr>
              <a:t> Development !!</a:t>
            </a:r>
            <a:endParaRPr kumimoji="1" lang="ko-KR" altLang="en-US" sz="4400" dirty="0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AFF6B-A64B-A247-87B8-73F2FDFF1F6A}"/>
              </a:ext>
            </a:extLst>
          </p:cNvPr>
          <p:cNvSpPr txBox="1"/>
          <p:nvPr/>
        </p:nvSpPr>
        <p:spPr>
          <a:xfrm>
            <a:off x="4587459" y="3665974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400" dirty="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3613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1DF11D-086C-3E4B-BB0C-D788F83FB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2393950"/>
            <a:ext cx="3937000" cy="2070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FD77E6-64EF-9246-B0AD-5E295B33427E}"/>
              </a:ext>
            </a:extLst>
          </p:cNvPr>
          <p:cNvSpPr txBox="1"/>
          <p:nvPr/>
        </p:nvSpPr>
        <p:spPr>
          <a:xfrm>
            <a:off x="6080760" y="2487168"/>
            <a:ext cx="3045193" cy="11205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스프링의 생산성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Coding By Convention</a:t>
            </a:r>
            <a:r>
              <a:rPr kumimoji="1" lang="ko-KR" altLang="en-US" dirty="0">
                <a:latin typeface="+mn-ea"/>
              </a:rPr>
              <a:t> 활용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40E73B-A735-A841-B97D-1EAAD0E07B71}"/>
              </a:ext>
            </a:extLst>
          </p:cNvPr>
          <p:cNvSpPr txBox="1">
            <a:spLocks/>
          </p:cNvSpPr>
          <p:nvPr/>
        </p:nvSpPr>
        <p:spPr>
          <a:xfrm>
            <a:off x="767408" y="764704"/>
            <a:ext cx="10930266" cy="120177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 err="1">
                <a:latin typeface="+mj-ea"/>
              </a:rPr>
              <a:t>SpringBoot</a:t>
            </a:r>
            <a:r>
              <a:rPr lang="ko-KR" altLang="en-US" sz="3200" dirty="0">
                <a:latin typeface="+mj-ea"/>
              </a:rPr>
              <a:t> 특성</a:t>
            </a:r>
          </a:p>
        </p:txBody>
      </p:sp>
    </p:spTree>
    <p:extLst>
      <p:ext uri="{BB962C8B-B14F-4D97-AF65-F5344CB8AC3E}">
        <p14:creationId xmlns:p14="http://schemas.microsoft.com/office/powerpoint/2010/main" val="269055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1DF11D-086C-3E4B-BB0C-D788F83FB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6" y="620689"/>
            <a:ext cx="1506424" cy="79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FD77E6-64EF-9246-B0AD-5E295B33427E}"/>
              </a:ext>
            </a:extLst>
          </p:cNvPr>
          <p:cNvSpPr txBox="1"/>
          <p:nvPr/>
        </p:nvSpPr>
        <p:spPr>
          <a:xfrm>
            <a:off x="1127448" y="1700808"/>
            <a:ext cx="4822667" cy="1674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ko-KR" altLang="en-US" dirty="0" err="1">
                <a:latin typeface="+mn-ea"/>
              </a:rPr>
              <a:t>스프링부트</a:t>
            </a:r>
            <a:r>
              <a:rPr kumimoji="1" lang="ko-KR" altLang="en-US" dirty="0">
                <a:latin typeface="+mn-ea"/>
              </a:rPr>
              <a:t> 프로젝트 생성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Gradle</a:t>
            </a:r>
            <a:r>
              <a:rPr kumimoji="1" lang="ko-KR" altLang="en-US" dirty="0">
                <a:latin typeface="+mn-ea"/>
              </a:rPr>
              <a:t>을 이용한 의존성 관리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Iteration(</a:t>
            </a:r>
            <a:r>
              <a:rPr kumimoji="1" lang="ko-KR" altLang="en-US" dirty="0" err="1">
                <a:latin typeface="+mn-ea"/>
              </a:rPr>
              <a:t>반복주기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 개발로 </a:t>
            </a:r>
            <a:r>
              <a:rPr kumimoji="1" lang="en-US" altLang="ko-KR" dirty="0">
                <a:latin typeface="+mn-ea"/>
              </a:rPr>
              <a:t>2-cycle</a:t>
            </a:r>
            <a:r>
              <a:rPr kumimoji="1" lang="ko-KR" altLang="en-US" dirty="0">
                <a:latin typeface="+mn-ea"/>
              </a:rPr>
              <a:t> 개발 진행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40E73B-A735-A841-B97D-1EAAD0E07B71}"/>
              </a:ext>
            </a:extLst>
          </p:cNvPr>
          <p:cNvSpPr txBox="1">
            <a:spLocks/>
          </p:cNvSpPr>
          <p:nvPr/>
        </p:nvSpPr>
        <p:spPr>
          <a:xfrm>
            <a:off x="2207568" y="764704"/>
            <a:ext cx="9490106" cy="120177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학습했던 내용 정리</a:t>
            </a:r>
          </a:p>
        </p:txBody>
      </p:sp>
    </p:spTree>
    <p:extLst>
      <p:ext uri="{BB962C8B-B14F-4D97-AF65-F5344CB8AC3E}">
        <p14:creationId xmlns:p14="http://schemas.microsoft.com/office/powerpoint/2010/main" val="8937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1DF11D-086C-3E4B-BB0C-D788F83FB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6" y="620689"/>
            <a:ext cx="1506424" cy="79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FD77E6-64EF-9246-B0AD-5E295B33427E}"/>
              </a:ext>
            </a:extLst>
          </p:cNvPr>
          <p:cNvSpPr txBox="1"/>
          <p:nvPr/>
        </p:nvSpPr>
        <p:spPr>
          <a:xfrm>
            <a:off x="911636" y="1708891"/>
            <a:ext cx="3801169" cy="4384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JPA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Entity</a:t>
            </a:r>
            <a:r>
              <a:rPr kumimoji="1" lang="ko-KR" altLang="en-US" dirty="0">
                <a:latin typeface="+mn-ea"/>
              </a:rPr>
              <a:t> 생성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OneToOne</a:t>
            </a:r>
            <a:r>
              <a:rPr kumimoji="1" lang="en-US" altLang="ko-KR" dirty="0">
                <a:latin typeface="+mn-ea"/>
              </a:rPr>
              <a:t> Relation</a:t>
            </a: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CascadeType</a:t>
            </a:r>
            <a:endParaRPr kumimoji="1" lang="en-US" altLang="ko-KR" dirty="0">
              <a:latin typeface="+mn-ea"/>
            </a:endParaRP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FetchType</a:t>
            </a:r>
            <a:endParaRPr kumimoji="1" lang="en-US" altLang="ko-KR" dirty="0">
              <a:latin typeface="+mn-ea"/>
            </a:endParaRP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Optional, </a:t>
            </a:r>
            <a:r>
              <a:rPr kumimoji="1" lang="en-US" altLang="ko-KR" dirty="0" err="1">
                <a:latin typeface="+mn-ea"/>
              </a:rPr>
              <a:t>orphanRemoval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QueryMethod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@Embedded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@Valid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@Query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@Where (for Soft-Delete)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Data.sql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40E73B-A735-A841-B97D-1EAAD0E07B71}"/>
              </a:ext>
            </a:extLst>
          </p:cNvPr>
          <p:cNvSpPr txBox="1">
            <a:spLocks/>
          </p:cNvSpPr>
          <p:nvPr/>
        </p:nvSpPr>
        <p:spPr>
          <a:xfrm>
            <a:off x="2207568" y="764704"/>
            <a:ext cx="9490106" cy="120177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+mj-ea"/>
              </a:rPr>
              <a:t>1-cycle</a:t>
            </a:r>
            <a:r>
              <a:rPr lang="ko-KR" altLang="en-US" sz="3200" dirty="0">
                <a:latin typeface="+mj-ea"/>
              </a:rPr>
              <a:t> 내용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E7DC6-3024-5146-B2F9-4169F487EEB2}"/>
              </a:ext>
            </a:extLst>
          </p:cNvPr>
          <p:cNvSpPr txBox="1"/>
          <p:nvPr/>
        </p:nvSpPr>
        <p:spPr>
          <a:xfrm>
            <a:off x="4712805" y="1628800"/>
            <a:ext cx="2591863" cy="2944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SpringMVC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GetMapping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PostMapping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PutMapping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PatchMapping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DeleteMapping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PathVariable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RequestBody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CF5A8-429B-B847-95B3-51C278709EB0}"/>
              </a:ext>
            </a:extLst>
          </p:cNvPr>
          <p:cNvSpPr txBox="1"/>
          <p:nvPr/>
        </p:nvSpPr>
        <p:spPr>
          <a:xfrm>
            <a:off x="8135483" y="1628800"/>
            <a:ext cx="3073085" cy="43844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Lombok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@Getter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@Setter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ToString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@Constructor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EqualsAndHashCode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@Data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SpringTest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Java8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Stream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Filter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426808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1DF11D-086C-3E4B-BB0C-D788F83FB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6" y="620689"/>
            <a:ext cx="1506424" cy="79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FD77E6-64EF-9246-B0AD-5E295B33427E}"/>
              </a:ext>
            </a:extLst>
          </p:cNvPr>
          <p:cNvSpPr txBox="1"/>
          <p:nvPr/>
        </p:nvSpPr>
        <p:spPr>
          <a:xfrm>
            <a:off x="911636" y="1708891"/>
            <a:ext cx="3380477" cy="3304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SpringMVC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CustomJsonSerializer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SpringTest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MockMvc</a:t>
            </a:r>
            <a:r>
              <a:rPr kumimoji="1" lang="en-US" altLang="ko-KR" dirty="0">
                <a:latin typeface="+mn-ea"/>
              </a:rPr>
              <a:t> Test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Matcher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Junit5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MockTest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Mockito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CustomArgumentMatcher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40E73B-A735-A841-B97D-1EAAD0E07B71}"/>
              </a:ext>
            </a:extLst>
          </p:cNvPr>
          <p:cNvSpPr txBox="1">
            <a:spLocks/>
          </p:cNvSpPr>
          <p:nvPr/>
        </p:nvSpPr>
        <p:spPr>
          <a:xfrm>
            <a:off x="2207568" y="764704"/>
            <a:ext cx="9490106" cy="120177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+mj-ea"/>
              </a:rPr>
              <a:t>2-cycle</a:t>
            </a:r>
            <a:r>
              <a:rPr lang="ko-KR" altLang="en-US" sz="3200" dirty="0">
                <a:latin typeface="+mj-ea"/>
              </a:rPr>
              <a:t> 내용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E7DC6-3024-5146-B2F9-4169F487EEB2}"/>
              </a:ext>
            </a:extLst>
          </p:cNvPr>
          <p:cNvSpPr txBox="1"/>
          <p:nvPr/>
        </p:nvSpPr>
        <p:spPr>
          <a:xfrm>
            <a:off x="4712805" y="1628800"/>
            <a:ext cx="3201710" cy="3304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Exception Handling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CustomException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ExceptionHandler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GlobalExceptionHandler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Parameter Validator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NotEmpty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</a:t>
            </a:r>
            <a:r>
              <a:rPr kumimoji="1" lang="en-US" altLang="ko-KR" dirty="0" err="1">
                <a:latin typeface="+mn-ea"/>
              </a:rPr>
              <a:t>NotBlank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@Valid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kumimoji="1" lang="en-US" altLang="ko-KR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CF5A8-429B-B847-95B3-51C278709EB0}"/>
              </a:ext>
            </a:extLst>
          </p:cNvPr>
          <p:cNvSpPr txBox="1"/>
          <p:nvPr/>
        </p:nvSpPr>
        <p:spPr>
          <a:xfrm>
            <a:off x="8130013" y="1628800"/>
            <a:ext cx="1782411" cy="114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Paging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Pageable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Page&lt;T&gt;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115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1DF11D-086C-3E4B-BB0C-D788F83FB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6" y="620689"/>
            <a:ext cx="1506424" cy="7920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FD77E6-64EF-9246-B0AD-5E295B33427E}"/>
              </a:ext>
            </a:extLst>
          </p:cNvPr>
          <p:cNvSpPr txBox="1"/>
          <p:nvPr/>
        </p:nvSpPr>
        <p:spPr>
          <a:xfrm>
            <a:off x="911636" y="1708891"/>
            <a:ext cx="2718949" cy="3304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FrontEnd</a:t>
            </a:r>
            <a:r>
              <a:rPr kumimoji="1" lang="ko-KR" altLang="en-US" dirty="0">
                <a:latin typeface="+mn-ea"/>
              </a:rPr>
              <a:t> 개발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Web</a:t>
            </a: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VueJs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ReactJs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App</a:t>
            </a: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Android App</a:t>
            </a:r>
          </a:p>
          <a:p>
            <a:pPr marL="1200150" lvl="2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IOS App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DB</a:t>
            </a:r>
            <a:r>
              <a:rPr kumimoji="1" lang="ko-KR" altLang="en-US" dirty="0">
                <a:latin typeface="+mn-ea"/>
              </a:rPr>
              <a:t> 연동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MySQL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MongoDB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C40E73B-A735-A841-B97D-1EAAD0E07B71}"/>
              </a:ext>
            </a:extLst>
          </p:cNvPr>
          <p:cNvSpPr txBox="1">
            <a:spLocks/>
          </p:cNvSpPr>
          <p:nvPr/>
        </p:nvSpPr>
        <p:spPr>
          <a:xfrm>
            <a:off x="2207568" y="764704"/>
            <a:ext cx="9490106" cy="120177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200" dirty="0">
                <a:latin typeface="+mj-ea"/>
              </a:rPr>
              <a:t>앞으로 해 볼 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2E7DC6-3024-5146-B2F9-4169F487EEB2}"/>
              </a:ext>
            </a:extLst>
          </p:cNvPr>
          <p:cNvSpPr txBox="1"/>
          <p:nvPr/>
        </p:nvSpPr>
        <p:spPr>
          <a:xfrm>
            <a:off x="4712805" y="1628800"/>
            <a:ext cx="2911374" cy="2944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Spring(Boot)</a:t>
            </a:r>
            <a:r>
              <a:rPr kumimoji="1" lang="ko-KR" altLang="en-US" dirty="0">
                <a:latin typeface="+mn-ea"/>
              </a:rPr>
              <a:t>의 중급 활용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추가적인 설정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Customizing</a:t>
            </a:r>
            <a:r>
              <a:rPr kumimoji="1" lang="ko-KR" altLang="en-US" dirty="0">
                <a:latin typeface="+mn-ea"/>
              </a:rPr>
              <a:t> 설정</a:t>
            </a: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>
                <a:latin typeface="+mn-ea"/>
              </a:rPr>
              <a:t>JPA</a:t>
            </a:r>
            <a:r>
              <a:rPr kumimoji="1" lang="ko-KR" altLang="en-US" dirty="0">
                <a:latin typeface="+mn-ea"/>
              </a:rPr>
              <a:t> 중급 활용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다양한 </a:t>
            </a:r>
            <a:r>
              <a:rPr kumimoji="1" lang="en-US" altLang="ko-KR" dirty="0">
                <a:latin typeface="+mn-ea"/>
              </a:rPr>
              <a:t>Relation</a:t>
            </a: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en-US" altLang="ko-KR" dirty="0" err="1">
                <a:latin typeface="+mn-ea"/>
              </a:rPr>
              <a:t>QueryDSL</a:t>
            </a:r>
            <a:r>
              <a:rPr kumimoji="1" lang="en-US" altLang="ko-KR" dirty="0">
                <a:latin typeface="+mn-ea"/>
              </a:rPr>
              <a:t> / </a:t>
            </a:r>
            <a:r>
              <a:rPr kumimoji="1" lang="en-US" altLang="ko-KR" dirty="0" err="1">
                <a:latin typeface="+mn-ea"/>
              </a:rPr>
              <a:t>Jooq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endParaRPr kumimoji="1" lang="en-US" altLang="ko-KR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CF5A8-429B-B847-95B3-51C278709EB0}"/>
              </a:ext>
            </a:extLst>
          </p:cNvPr>
          <p:cNvSpPr txBox="1"/>
          <p:nvPr/>
        </p:nvSpPr>
        <p:spPr>
          <a:xfrm>
            <a:off x="8187731" y="1628800"/>
            <a:ext cx="2372765" cy="781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kumimoji="1" lang="ko-KR" altLang="en-US" dirty="0" err="1">
                <a:latin typeface="+mn-ea"/>
              </a:rPr>
              <a:t>로직의</a:t>
            </a:r>
            <a:r>
              <a:rPr kumimoji="1" lang="ko-KR" altLang="en-US" dirty="0">
                <a:latin typeface="+mn-ea"/>
              </a:rPr>
              <a:t> 확장</a:t>
            </a:r>
            <a:endParaRPr kumimoji="1" lang="en-US" altLang="ko-KR" dirty="0">
              <a:latin typeface="+mn-ea"/>
            </a:endParaRPr>
          </a:p>
          <a:p>
            <a:pPr marL="742950" lvl="1" indent="-285750">
              <a:lnSpc>
                <a:spcPct val="130000"/>
              </a:lnSpc>
              <a:buFontTx/>
              <a:buChar char="-"/>
            </a:pPr>
            <a:r>
              <a:rPr kumimoji="1" lang="ko-KR" altLang="en-US" dirty="0">
                <a:latin typeface="+mn-ea"/>
              </a:rPr>
              <a:t>추가적인 스펙</a:t>
            </a:r>
            <a:endParaRPr kumimoji="1"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58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1DF11D-086C-3E4B-BB0C-D788F83FB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6" y="620689"/>
            <a:ext cx="1506424" cy="7920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9FE815-6006-5D41-8285-D119D23B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50" y="1123950"/>
            <a:ext cx="61849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0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11DF11D-086C-3E4B-BB0C-D788F83FB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6" y="620689"/>
            <a:ext cx="1506424" cy="792088"/>
          </a:xfrm>
          <a:prstGeom prst="rect">
            <a:avLst/>
          </a:prstGeom>
        </p:spPr>
      </p:pic>
      <p:pic>
        <p:nvPicPr>
          <p:cNvPr id="5" name="그림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3DA8EF1-C4E5-AE4A-A873-2F60F17E3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68" y="540583"/>
            <a:ext cx="5315263" cy="57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9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F2E670E-1228-B945-A788-B80E84B350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834" y="955551"/>
            <a:ext cx="2772355" cy="19624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890ACC-FEB5-204C-8DB7-82054A0D2ED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3192389"/>
            <a:ext cx="4368800" cy="18542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85C141-A139-624D-BAAC-21CBE430690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3192389"/>
            <a:ext cx="39370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9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000"/>
    </mc:Choice>
    <mc:Fallback>
      <p:transition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표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속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패스트캠퍼스_지정폰트">
      <a:majorFont>
        <a:latin typeface="Gotham"/>
        <a:ea typeface="Noto Sans CJK KR Regular"/>
        <a:cs typeface=""/>
      </a:majorFont>
      <a:minorFont>
        <a:latin typeface="Gotham"/>
        <a:ea typeface="Noto Sans CJK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174</Words>
  <Application>Microsoft Macintosh PowerPoint</Application>
  <PresentationFormat>와이드스크린</PresentationFormat>
  <Paragraphs>85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Gotham</vt:lpstr>
      <vt:lpstr>Noto Sans Mono CJK KR</vt:lpstr>
      <vt:lpstr>Arial</vt:lpstr>
      <vt:lpstr>맑은 고딕</vt:lpstr>
      <vt:lpstr>나눔바른고딕</vt:lpstr>
      <vt:lpstr>Noto Sans CJK KR Bold</vt:lpstr>
      <vt:lpstr>Noto Sans CJK KR Medium</vt:lpstr>
      <vt:lpstr>Noto Sans CJK KR Regular</vt:lpstr>
      <vt:lpstr>표지</vt:lpstr>
      <vt:lpstr>속지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한줄은어떨까</dc:title>
  <dc:creator>김 용성</dc:creator>
  <cp:lastModifiedBy>martin.id</cp:lastModifiedBy>
  <cp:revision>63</cp:revision>
  <dcterms:created xsi:type="dcterms:W3CDTF">2018-11-30T07:55:16Z</dcterms:created>
  <dcterms:modified xsi:type="dcterms:W3CDTF">2019-10-05T09:07:29Z</dcterms:modified>
</cp:coreProperties>
</file>